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3" r:id="rId6"/>
    <p:sldId id="284" r:id="rId7"/>
    <p:sldId id="285" r:id="rId8"/>
    <p:sldId id="287" r:id="rId9"/>
    <p:sldId id="286"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8" d="100"/>
          <a:sy n="68"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6288"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522343" y="2249737"/>
            <a:ext cx="3250346" cy="2125316"/>
          </a:xfrm>
        </p:spPr>
        <p:txBody>
          <a:bodyPr>
            <a:normAutofit fontScale="90000"/>
          </a:bodyPr>
          <a:lstStyle/>
          <a:p>
            <a:pPr algn="l"/>
            <a:r>
              <a:rPr lang="en-US" sz="4000" dirty="0"/>
              <a:t>CREDIT CARD FRAUD DETECTION</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4C2DF-8BC1-A746-349D-2EBEDAA2ADE0}"/>
              </a:ext>
            </a:extLst>
          </p:cNvPr>
          <p:cNvSpPr>
            <a:spLocks noGrp="1"/>
          </p:cNvSpPr>
          <p:nvPr>
            <p:ph type="title"/>
          </p:nvPr>
        </p:nvSpPr>
        <p:spPr>
          <a:xfrm>
            <a:off x="1422011" y="2514593"/>
            <a:ext cx="9590550" cy="1828813"/>
          </a:xfrm>
        </p:spPr>
        <p:txBody>
          <a:bodyPr>
            <a:normAutofit/>
          </a:bodyPr>
          <a:lstStyle/>
          <a:p>
            <a:r>
              <a:rPr lang="en-US" sz="6000" dirty="0"/>
              <a:t>HOW TO TACKLE THESE CHALLENGES?</a:t>
            </a:r>
            <a:endParaRPr lang="en-IN" sz="6000" dirty="0"/>
          </a:p>
        </p:txBody>
      </p:sp>
    </p:spTree>
    <p:extLst>
      <p:ext uri="{BB962C8B-B14F-4D97-AF65-F5344CB8AC3E}">
        <p14:creationId xmlns:p14="http://schemas.microsoft.com/office/powerpoint/2010/main" val="722012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CA78AB-0358-3A1D-9AAE-A8BCE74FBCA5}"/>
              </a:ext>
            </a:extLst>
          </p:cNvPr>
          <p:cNvSpPr>
            <a:spLocks noGrp="1"/>
          </p:cNvSpPr>
          <p:nvPr>
            <p:ph type="body" sz="half" idx="2"/>
          </p:nvPr>
        </p:nvSpPr>
        <p:spPr>
          <a:xfrm>
            <a:off x="407963" y="295421"/>
            <a:ext cx="11422965" cy="6246055"/>
          </a:xfrm>
        </p:spPr>
        <p:txBody>
          <a:bodyPr>
            <a:normAutofit lnSpcReduction="10000"/>
          </a:bodyPr>
          <a:lstStyle/>
          <a:p>
            <a:pPr marL="342900" lvl="0" indent="-342900" fontAlgn="base">
              <a:lnSpc>
                <a:spcPct val="107000"/>
              </a:lnSpc>
              <a:spcAft>
                <a:spcPts val="800"/>
              </a:spcAft>
              <a:buFont typeface="Symbol" panose="05050102010706020507" pitchFamily="18" charset="2"/>
              <a:buChar char=""/>
              <a:tabLst>
                <a:tab pos="457200" algn="l"/>
              </a:tabLst>
            </a:pPr>
            <a:r>
              <a:rPr lang="en-IN" sz="280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The model used must be simple and fast enough to detect the anomaly and classify it as a fraudulent transaction as quickly as possible.</a:t>
            </a:r>
            <a:endPar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Font typeface="Symbol" panose="05050102010706020507" pitchFamily="18" charset="2"/>
              <a:buChar char=""/>
              <a:tabLst>
                <a:tab pos="457200" algn="l"/>
              </a:tabLst>
            </a:pPr>
            <a:r>
              <a:rPr lang="en-IN" sz="280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Imbalance can be dealt with by properly using some methods which we will talk about in the next paragraph</a:t>
            </a:r>
            <a:endPar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Font typeface="Symbol" panose="05050102010706020507" pitchFamily="18" charset="2"/>
              <a:buChar char=""/>
              <a:tabLst>
                <a:tab pos="457200" algn="l"/>
              </a:tabLst>
            </a:pPr>
            <a:r>
              <a:rPr lang="en-IN" sz="280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For protecting the privacy of the user, the dimensionality of the data can be reduced.</a:t>
            </a:r>
            <a:endPar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Font typeface="Symbol" panose="05050102010706020507" pitchFamily="18" charset="2"/>
              <a:buChar char=""/>
              <a:tabLst>
                <a:tab pos="457200" algn="l"/>
              </a:tabLst>
            </a:pPr>
            <a:r>
              <a:rPr lang="en-IN" sz="280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 more trustworthy source must be taken which double-check the data, at least for training the model.</a:t>
            </a:r>
            <a:endPar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Font typeface="Symbol" panose="05050102010706020507" pitchFamily="18" charset="2"/>
              <a:buChar char=""/>
              <a:tabLst>
                <a:tab pos="457200" algn="l"/>
              </a:tabLst>
            </a:pPr>
            <a:r>
              <a:rPr lang="en-IN" sz="280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We can make the model simple and interpretable so that when the scammer adapts to it with just some tweaks, we can have a new model up and running to deploy.</a:t>
            </a:r>
            <a:endPar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685800" fontAlgn="base">
              <a:lnSpc>
                <a:spcPct val="107000"/>
              </a:lnSpc>
              <a:spcAft>
                <a:spcPts val="800"/>
              </a:spcAft>
            </a:pPr>
            <a:r>
              <a:rPr lang="en-IN" sz="1800" spc="1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43625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5E66B31-8A03-749D-0259-44D0DEE60D58}"/>
              </a:ext>
            </a:extLst>
          </p:cNvPr>
          <p:cNvPicPr>
            <a:picLocks noGrp="1" noChangeAspect="1"/>
          </p:cNvPicPr>
          <p:nvPr>
            <p:ph idx="1"/>
          </p:nvPr>
        </p:nvPicPr>
        <p:blipFill>
          <a:blip r:embed="rId2"/>
          <a:stretch>
            <a:fillRect/>
          </a:stretch>
        </p:blipFill>
        <p:spPr>
          <a:xfrm>
            <a:off x="364929" y="277813"/>
            <a:ext cx="11462141" cy="6311900"/>
          </a:xfrm>
        </p:spPr>
      </p:pic>
    </p:spTree>
    <p:extLst>
      <p:ext uri="{BB962C8B-B14F-4D97-AF65-F5344CB8AC3E}">
        <p14:creationId xmlns:p14="http://schemas.microsoft.com/office/powerpoint/2010/main" val="232732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604CE6-9A08-642A-65C3-8E46309AF2CC}"/>
              </a:ext>
            </a:extLst>
          </p:cNvPr>
          <p:cNvPicPr>
            <a:picLocks noGrp="1" noChangeAspect="1"/>
          </p:cNvPicPr>
          <p:nvPr>
            <p:ph idx="1"/>
          </p:nvPr>
        </p:nvPicPr>
        <p:blipFill>
          <a:blip r:embed="rId2"/>
          <a:stretch>
            <a:fillRect/>
          </a:stretch>
        </p:blipFill>
        <p:spPr>
          <a:xfrm>
            <a:off x="544349" y="400740"/>
            <a:ext cx="11103302" cy="6066046"/>
          </a:xfrm>
        </p:spPr>
      </p:pic>
    </p:spTree>
    <p:extLst>
      <p:ext uri="{BB962C8B-B14F-4D97-AF65-F5344CB8AC3E}">
        <p14:creationId xmlns:p14="http://schemas.microsoft.com/office/powerpoint/2010/main" val="144447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A583AF-24C2-6331-0378-66DEE52E0EA1}"/>
              </a:ext>
            </a:extLst>
          </p:cNvPr>
          <p:cNvPicPr>
            <a:picLocks noGrp="1" noChangeAspect="1"/>
          </p:cNvPicPr>
          <p:nvPr>
            <p:ph idx="1"/>
          </p:nvPr>
        </p:nvPicPr>
        <p:blipFill>
          <a:blip r:embed="rId2"/>
          <a:stretch>
            <a:fillRect/>
          </a:stretch>
        </p:blipFill>
        <p:spPr>
          <a:xfrm>
            <a:off x="746133" y="416776"/>
            <a:ext cx="10806096" cy="5997460"/>
          </a:xfrm>
        </p:spPr>
      </p:pic>
    </p:spTree>
    <p:extLst>
      <p:ext uri="{BB962C8B-B14F-4D97-AF65-F5344CB8AC3E}">
        <p14:creationId xmlns:p14="http://schemas.microsoft.com/office/powerpoint/2010/main" val="2614311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118D4D-375B-61E2-86E7-42679171FED5}"/>
              </a:ext>
            </a:extLst>
          </p:cNvPr>
          <p:cNvPicPr>
            <a:picLocks noGrp="1" noChangeAspect="1"/>
          </p:cNvPicPr>
          <p:nvPr>
            <p:ph idx="1"/>
          </p:nvPr>
        </p:nvPicPr>
        <p:blipFill>
          <a:blip r:embed="rId2"/>
          <a:stretch>
            <a:fillRect/>
          </a:stretch>
        </p:blipFill>
        <p:spPr>
          <a:xfrm>
            <a:off x="666280" y="398040"/>
            <a:ext cx="10859441" cy="6088908"/>
          </a:xfrm>
        </p:spPr>
      </p:pic>
    </p:spTree>
    <p:extLst>
      <p:ext uri="{BB962C8B-B14F-4D97-AF65-F5344CB8AC3E}">
        <p14:creationId xmlns:p14="http://schemas.microsoft.com/office/powerpoint/2010/main" val="2616456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054C95-6090-CC13-3271-D76B226B1951}"/>
              </a:ext>
            </a:extLst>
          </p:cNvPr>
          <p:cNvPicPr>
            <a:picLocks noGrp="1" noChangeAspect="1"/>
          </p:cNvPicPr>
          <p:nvPr>
            <p:ph idx="1"/>
          </p:nvPr>
        </p:nvPicPr>
        <p:blipFill>
          <a:blip r:embed="rId2"/>
          <a:stretch>
            <a:fillRect/>
          </a:stretch>
        </p:blipFill>
        <p:spPr>
          <a:xfrm>
            <a:off x="751217" y="348190"/>
            <a:ext cx="10707028" cy="6134632"/>
          </a:xfrm>
        </p:spPr>
      </p:pic>
    </p:spTree>
    <p:extLst>
      <p:ext uri="{BB962C8B-B14F-4D97-AF65-F5344CB8AC3E}">
        <p14:creationId xmlns:p14="http://schemas.microsoft.com/office/powerpoint/2010/main" val="77817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FC805E-2E90-54E0-A3DE-42C44FD6A16B}"/>
              </a:ext>
            </a:extLst>
          </p:cNvPr>
          <p:cNvPicPr>
            <a:picLocks noGrp="1" noChangeAspect="1"/>
          </p:cNvPicPr>
          <p:nvPr>
            <p:ph idx="1"/>
          </p:nvPr>
        </p:nvPicPr>
        <p:blipFill>
          <a:blip r:embed="rId2"/>
          <a:stretch>
            <a:fillRect/>
          </a:stretch>
        </p:blipFill>
        <p:spPr>
          <a:xfrm>
            <a:off x="858544" y="377248"/>
            <a:ext cx="10447925" cy="6005080"/>
          </a:xfrm>
        </p:spPr>
      </p:pic>
    </p:spTree>
    <p:extLst>
      <p:ext uri="{BB962C8B-B14F-4D97-AF65-F5344CB8AC3E}">
        <p14:creationId xmlns:p14="http://schemas.microsoft.com/office/powerpoint/2010/main" val="2447430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D683DB-BB84-1FCC-342E-E5D7E45C5A87}"/>
              </a:ext>
            </a:extLst>
          </p:cNvPr>
          <p:cNvPicPr>
            <a:picLocks noGrp="1" noChangeAspect="1"/>
          </p:cNvPicPr>
          <p:nvPr>
            <p:ph idx="1"/>
          </p:nvPr>
        </p:nvPicPr>
        <p:blipFill>
          <a:blip r:embed="rId2"/>
          <a:stretch>
            <a:fillRect/>
          </a:stretch>
        </p:blipFill>
        <p:spPr>
          <a:xfrm>
            <a:off x="1161938" y="427570"/>
            <a:ext cx="9922100" cy="6020322"/>
          </a:xfrm>
        </p:spPr>
      </p:pic>
    </p:spTree>
    <p:extLst>
      <p:ext uri="{BB962C8B-B14F-4D97-AF65-F5344CB8AC3E}">
        <p14:creationId xmlns:p14="http://schemas.microsoft.com/office/powerpoint/2010/main" val="2277941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A2E258-5228-9FEF-3702-ED713DB78281}"/>
              </a:ext>
            </a:extLst>
          </p:cNvPr>
          <p:cNvPicPr>
            <a:picLocks noChangeAspect="1"/>
          </p:cNvPicPr>
          <p:nvPr/>
        </p:nvPicPr>
        <p:blipFill>
          <a:blip r:embed="rId2"/>
          <a:stretch>
            <a:fillRect/>
          </a:stretch>
        </p:blipFill>
        <p:spPr>
          <a:xfrm>
            <a:off x="536604" y="358588"/>
            <a:ext cx="11135023" cy="6149787"/>
          </a:xfrm>
          <a:prstGeom prst="rect">
            <a:avLst/>
          </a:prstGeom>
        </p:spPr>
      </p:pic>
    </p:spTree>
    <p:extLst>
      <p:ext uri="{BB962C8B-B14F-4D97-AF65-F5344CB8AC3E}">
        <p14:creationId xmlns:p14="http://schemas.microsoft.com/office/powerpoint/2010/main" val="4119691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8E36-ACBA-B169-2875-CE2E0BBEE1D8}"/>
              </a:ext>
            </a:extLst>
          </p:cNvPr>
          <p:cNvSpPr>
            <a:spLocks noGrp="1"/>
          </p:cNvSpPr>
          <p:nvPr>
            <p:ph type="ctrTitle"/>
          </p:nvPr>
        </p:nvSpPr>
        <p:spPr>
          <a:xfrm>
            <a:off x="737647" y="123620"/>
            <a:ext cx="9440034" cy="1828801"/>
          </a:xfrm>
        </p:spPr>
        <p:txBody>
          <a:bodyPr/>
          <a:lstStyle/>
          <a:p>
            <a:r>
              <a:rPr lang="en-IN" dirty="0"/>
              <a:t>ABSTRACT</a:t>
            </a:r>
          </a:p>
        </p:txBody>
      </p:sp>
      <p:sp>
        <p:nvSpPr>
          <p:cNvPr id="3" name="Subtitle 2">
            <a:extLst>
              <a:ext uri="{FF2B5EF4-FFF2-40B4-BE49-F238E27FC236}">
                <a16:creationId xmlns:a16="http://schemas.microsoft.com/office/drawing/2014/main" id="{F062C47F-94D7-7C43-47E5-2BE92DB40FB5}"/>
              </a:ext>
            </a:extLst>
          </p:cNvPr>
          <p:cNvSpPr>
            <a:spLocks noGrp="1"/>
          </p:cNvSpPr>
          <p:nvPr>
            <p:ph type="subTitle" idx="1"/>
          </p:nvPr>
        </p:nvSpPr>
        <p:spPr>
          <a:xfrm>
            <a:off x="168812" y="2194560"/>
            <a:ext cx="11901268" cy="4539819"/>
          </a:xfrm>
        </p:spPr>
        <p:txBody>
          <a:bodyPr anchor="t">
            <a:normAutofit lnSpcReduction="10000"/>
          </a:bodyPr>
          <a:lstStyle/>
          <a:p>
            <a:pP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With the growing usage of credit card transactions, financial fraud crimes have also been drastically increased leading to the loss of huge amounts in the finance industry. Having an efficient fraud detection method has become a necessity for all banks in order to minimize such losses. In fact, credit card fraud detection system involves a major challenge: the credit card fraud data sets are highly imbalanced since the number of fraudulent transactions is much smaller than the legitimate ones. Thus, many of traditional classifiers often fail to detect minority class objects for these skewed data sets. </a:t>
            </a:r>
          </a:p>
          <a:p>
            <a:pPr>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This Project deals with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CREDIT CARD FRAUD DETECTION USING MACHINE LEARNING</a:t>
            </a:r>
            <a:r>
              <a:rPr lang="en-IN" sz="2400" dirty="0">
                <a:effectLst/>
                <a:latin typeface="Calibri" panose="020F0502020204030204" pitchFamily="34" charset="0"/>
                <a:ea typeface="Calibri" panose="020F0502020204030204" pitchFamily="34" charset="0"/>
                <a:cs typeface="Times New Roman" panose="02020603050405020304" pitchFamily="18" charset="0"/>
              </a:rPr>
              <a:t>.</a:t>
            </a:r>
            <a:r>
              <a:rPr lang="en-IN" sz="2400" spc="15" dirty="0">
                <a:effectLst/>
                <a:latin typeface="Arial" panose="020B0604020202020204" pitchFamily="34" charset="0"/>
                <a:ea typeface="Calibri" panose="020F0502020204030204" pitchFamily="34" charset="0"/>
                <a:cs typeface="Times New Roman" panose="02020603050405020304" pitchFamily="18" charset="0"/>
              </a:rPr>
              <a:t> Machine learning models can recognise unusual credit card transactions and fraud involving collecting and sorting raw data, which is then used to train the model to predict the probability of fraud.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77246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0E0282-4C6C-BC24-55FA-B66651B7CFC0}"/>
              </a:ext>
            </a:extLst>
          </p:cNvPr>
          <p:cNvPicPr>
            <a:picLocks noGrp="1" noChangeAspect="1"/>
          </p:cNvPicPr>
          <p:nvPr>
            <p:ph idx="1"/>
          </p:nvPr>
        </p:nvPicPr>
        <p:blipFill>
          <a:blip r:embed="rId2"/>
          <a:stretch>
            <a:fillRect/>
          </a:stretch>
        </p:blipFill>
        <p:spPr>
          <a:xfrm>
            <a:off x="537882" y="123549"/>
            <a:ext cx="10650782" cy="6232266"/>
          </a:xfrm>
        </p:spPr>
      </p:pic>
    </p:spTree>
    <p:extLst>
      <p:ext uri="{BB962C8B-B14F-4D97-AF65-F5344CB8AC3E}">
        <p14:creationId xmlns:p14="http://schemas.microsoft.com/office/powerpoint/2010/main" val="433515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EE27A-4A69-3EEB-8B4F-4D98DBAA8FC8}"/>
              </a:ext>
            </a:extLst>
          </p:cNvPr>
          <p:cNvPicPr>
            <a:picLocks noChangeAspect="1"/>
          </p:cNvPicPr>
          <p:nvPr/>
        </p:nvPicPr>
        <p:blipFill>
          <a:blip r:embed="rId2"/>
          <a:stretch>
            <a:fillRect/>
          </a:stretch>
        </p:blipFill>
        <p:spPr>
          <a:xfrm>
            <a:off x="628176" y="418839"/>
            <a:ext cx="10935648" cy="6020322"/>
          </a:xfrm>
          <a:prstGeom prst="rect">
            <a:avLst/>
          </a:prstGeom>
        </p:spPr>
      </p:pic>
    </p:spTree>
    <p:extLst>
      <p:ext uri="{BB962C8B-B14F-4D97-AF65-F5344CB8AC3E}">
        <p14:creationId xmlns:p14="http://schemas.microsoft.com/office/powerpoint/2010/main" val="2027126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2F786-F24E-09AA-D9CE-E267F0215866}"/>
              </a:ext>
            </a:extLst>
          </p:cNvPr>
          <p:cNvPicPr>
            <a:picLocks noChangeAspect="1"/>
          </p:cNvPicPr>
          <p:nvPr/>
        </p:nvPicPr>
        <p:blipFill>
          <a:blip r:embed="rId2"/>
          <a:stretch>
            <a:fillRect/>
          </a:stretch>
        </p:blipFill>
        <p:spPr>
          <a:xfrm>
            <a:off x="564776" y="386827"/>
            <a:ext cx="10941893" cy="6018041"/>
          </a:xfrm>
          <a:prstGeom prst="rect">
            <a:avLst/>
          </a:prstGeom>
        </p:spPr>
      </p:pic>
    </p:spTree>
    <p:extLst>
      <p:ext uri="{BB962C8B-B14F-4D97-AF65-F5344CB8AC3E}">
        <p14:creationId xmlns:p14="http://schemas.microsoft.com/office/powerpoint/2010/main" val="3798168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878380-8039-EFF1-2B4F-0F9CE843783C}"/>
              </a:ext>
            </a:extLst>
          </p:cNvPr>
          <p:cNvPicPr>
            <a:picLocks noChangeAspect="1"/>
          </p:cNvPicPr>
          <p:nvPr/>
        </p:nvPicPr>
        <p:blipFill>
          <a:blip r:embed="rId2"/>
          <a:stretch>
            <a:fillRect/>
          </a:stretch>
        </p:blipFill>
        <p:spPr>
          <a:xfrm>
            <a:off x="647228" y="407408"/>
            <a:ext cx="10897544" cy="6043184"/>
          </a:xfrm>
          <a:prstGeom prst="rect">
            <a:avLst/>
          </a:prstGeom>
        </p:spPr>
      </p:pic>
    </p:spTree>
    <p:extLst>
      <p:ext uri="{BB962C8B-B14F-4D97-AF65-F5344CB8AC3E}">
        <p14:creationId xmlns:p14="http://schemas.microsoft.com/office/powerpoint/2010/main" val="103118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DCDA3-DCE7-0DAC-1302-081FDEDAC63A}"/>
              </a:ext>
            </a:extLst>
          </p:cNvPr>
          <p:cNvPicPr>
            <a:picLocks noChangeAspect="1"/>
          </p:cNvPicPr>
          <p:nvPr/>
        </p:nvPicPr>
        <p:blipFill>
          <a:blip r:embed="rId2"/>
          <a:stretch>
            <a:fillRect/>
          </a:stretch>
        </p:blipFill>
        <p:spPr>
          <a:xfrm>
            <a:off x="715814" y="456942"/>
            <a:ext cx="10760372" cy="5944115"/>
          </a:xfrm>
          <a:prstGeom prst="rect">
            <a:avLst/>
          </a:prstGeom>
        </p:spPr>
      </p:pic>
    </p:spTree>
    <p:extLst>
      <p:ext uri="{BB962C8B-B14F-4D97-AF65-F5344CB8AC3E}">
        <p14:creationId xmlns:p14="http://schemas.microsoft.com/office/powerpoint/2010/main" val="2023461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352E48-CC10-7ECB-BDCC-2A60C5E38B76}"/>
              </a:ext>
            </a:extLst>
          </p:cNvPr>
          <p:cNvPicPr>
            <a:picLocks noChangeAspect="1"/>
          </p:cNvPicPr>
          <p:nvPr/>
        </p:nvPicPr>
        <p:blipFill>
          <a:blip r:embed="rId2"/>
          <a:stretch>
            <a:fillRect/>
          </a:stretch>
        </p:blipFill>
        <p:spPr>
          <a:xfrm>
            <a:off x="1275932" y="437891"/>
            <a:ext cx="9640135" cy="5982218"/>
          </a:xfrm>
          <a:prstGeom prst="rect">
            <a:avLst/>
          </a:prstGeom>
        </p:spPr>
      </p:pic>
    </p:spTree>
    <p:extLst>
      <p:ext uri="{BB962C8B-B14F-4D97-AF65-F5344CB8AC3E}">
        <p14:creationId xmlns:p14="http://schemas.microsoft.com/office/powerpoint/2010/main" val="433674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2CAC47-E2C0-77FC-AD5B-AFFD4A3C47B2}"/>
              </a:ext>
            </a:extLst>
          </p:cNvPr>
          <p:cNvPicPr>
            <a:picLocks noChangeAspect="1"/>
          </p:cNvPicPr>
          <p:nvPr/>
        </p:nvPicPr>
        <p:blipFill>
          <a:blip r:embed="rId2"/>
          <a:stretch>
            <a:fillRect/>
          </a:stretch>
        </p:blipFill>
        <p:spPr>
          <a:xfrm>
            <a:off x="367220" y="313764"/>
            <a:ext cx="10991062" cy="6051177"/>
          </a:xfrm>
          <a:prstGeom prst="rect">
            <a:avLst/>
          </a:prstGeom>
        </p:spPr>
      </p:pic>
    </p:spTree>
    <p:extLst>
      <p:ext uri="{BB962C8B-B14F-4D97-AF65-F5344CB8AC3E}">
        <p14:creationId xmlns:p14="http://schemas.microsoft.com/office/powerpoint/2010/main" val="11857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A13BDE-122E-91AA-AD0E-7C3A00B0C0F1}"/>
              </a:ext>
            </a:extLst>
          </p:cNvPr>
          <p:cNvPicPr>
            <a:picLocks noChangeAspect="1"/>
          </p:cNvPicPr>
          <p:nvPr/>
        </p:nvPicPr>
        <p:blipFill>
          <a:blip r:embed="rId2"/>
          <a:stretch>
            <a:fillRect/>
          </a:stretch>
        </p:blipFill>
        <p:spPr>
          <a:xfrm>
            <a:off x="351354" y="1024236"/>
            <a:ext cx="11132434" cy="4809528"/>
          </a:xfrm>
          <a:prstGeom prst="rect">
            <a:avLst/>
          </a:prstGeom>
        </p:spPr>
      </p:pic>
    </p:spTree>
    <p:extLst>
      <p:ext uri="{BB962C8B-B14F-4D97-AF65-F5344CB8AC3E}">
        <p14:creationId xmlns:p14="http://schemas.microsoft.com/office/powerpoint/2010/main" val="2606211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317BD-991E-27F5-5B63-FFFD93547388}"/>
              </a:ext>
            </a:extLst>
          </p:cNvPr>
          <p:cNvPicPr>
            <a:picLocks noChangeAspect="1"/>
          </p:cNvPicPr>
          <p:nvPr/>
        </p:nvPicPr>
        <p:blipFill>
          <a:blip r:embed="rId2"/>
          <a:stretch>
            <a:fillRect/>
          </a:stretch>
        </p:blipFill>
        <p:spPr>
          <a:xfrm>
            <a:off x="1336897" y="426460"/>
            <a:ext cx="9518205" cy="6005080"/>
          </a:xfrm>
          <a:prstGeom prst="rect">
            <a:avLst/>
          </a:prstGeom>
        </p:spPr>
      </p:pic>
    </p:spTree>
    <p:extLst>
      <p:ext uri="{BB962C8B-B14F-4D97-AF65-F5344CB8AC3E}">
        <p14:creationId xmlns:p14="http://schemas.microsoft.com/office/powerpoint/2010/main" val="2271637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5E5A2-4975-1B29-2F15-1CF16645B1DC}"/>
              </a:ext>
            </a:extLst>
          </p:cNvPr>
          <p:cNvPicPr>
            <a:picLocks noChangeAspect="1"/>
          </p:cNvPicPr>
          <p:nvPr/>
        </p:nvPicPr>
        <p:blipFill>
          <a:blip r:embed="rId2"/>
          <a:stretch>
            <a:fillRect/>
          </a:stretch>
        </p:blipFill>
        <p:spPr>
          <a:xfrm>
            <a:off x="875130" y="493059"/>
            <a:ext cx="10202615" cy="5737412"/>
          </a:xfrm>
          <a:prstGeom prst="rect">
            <a:avLst/>
          </a:prstGeom>
        </p:spPr>
      </p:pic>
    </p:spTree>
    <p:extLst>
      <p:ext uri="{BB962C8B-B14F-4D97-AF65-F5344CB8AC3E}">
        <p14:creationId xmlns:p14="http://schemas.microsoft.com/office/powerpoint/2010/main" val="24036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3F88-1B58-6D3F-1161-FA5C60561A08}"/>
              </a:ext>
            </a:extLst>
          </p:cNvPr>
          <p:cNvSpPr>
            <a:spLocks noGrp="1"/>
          </p:cNvSpPr>
          <p:nvPr>
            <p:ph type="title"/>
          </p:nvPr>
        </p:nvSpPr>
        <p:spPr>
          <a:xfrm>
            <a:off x="660576" y="210053"/>
            <a:ext cx="10353762" cy="850941"/>
          </a:xfrm>
        </p:spPr>
        <p:txBody>
          <a:bodyPr/>
          <a:lstStyle/>
          <a:p>
            <a:r>
              <a:rPr lang="en-IN" dirty="0"/>
              <a:t>INTRODUCTION</a:t>
            </a:r>
          </a:p>
        </p:txBody>
      </p:sp>
      <p:sp>
        <p:nvSpPr>
          <p:cNvPr id="3" name="Text Placeholder 2">
            <a:extLst>
              <a:ext uri="{FF2B5EF4-FFF2-40B4-BE49-F238E27FC236}">
                <a16:creationId xmlns:a16="http://schemas.microsoft.com/office/drawing/2014/main" id="{1DE85CF4-A0C1-836B-ECDC-607BF678D194}"/>
              </a:ext>
            </a:extLst>
          </p:cNvPr>
          <p:cNvSpPr>
            <a:spLocks noGrp="1"/>
          </p:cNvSpPr>
          <p:nvPr>
            <p:ph type="body" sz="half" idx="2"/>
          </p:nvPr>
        </p:nvSpPr>
        <p:spPr>
          <a:xfrm>
            <a:off x="660576" y="1060993"/>
            <a:ext cx="11142218" cy="5586953"/>
          </a:xfrm>
        </p:spPr>
        <p:txBody>
          <a:bodyPr/>
          <a:lstStyle/>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A credit card is a thin handy plastic card that contains identification information such as a signature or picture, and authorizes the person named on it to charge purchases or services to his account - charges for which he will be billed periodically. Today, the information on the card is read by automated teller machines (ATMs), store readers, and banks and is also used in online internet banking systems. They have a unique card number which is of utmost importance. Its security relies on the physical security of the plastic card as well as the privacy of the credit card number.</a:t>
            </a:r>
          </a:p>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There is a rapid growth in the number of credit card transactions which has led to a substantial rise in fraudulent activities. Credit card fraud is a wide-ranging term for theft and fraud committed using a credit card as a fraudulent source of funds in a given transaction. Generally, statistical methods and many data mining algorithms are used to solve this fraud detection problem. Most of the credit card fraud detection systems are based on artificial intelligence, Meta learning and pattern matching. A proper and thorough literature survey concludes that there are various methods that can be used to detect credit card fraud detection. </a:t>
            </a:r>
          </a:p>
          <a:p>
            <a:endParaRPr lang="en-IN" b="1" dirty="0"/>
          </a:p>
        </p:txBody>
      </p:sp>
    </p:spTree>
    <p:extLst>
      <p:ext uri="{BB962C8B-B14F-4D97-AF65-F5344CB8AC3E}">
        <p14:creationId xmlns:p14="http://schemas.microsoft.com/office/powerpoint/2010/main" val="3972755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02957-E98B-53E4-2F03-A38009BE3F34}"/>
              </a:ext>
            </a:extLst>
          </p:cNvPr>
          <p:cNvPicPr>
            <a:picLocks noChangeAspect="1"/>
          </p:cNvPicPr>
          <p:nvPr/>
        </p:nvPicPr>
        <p:blipFill>
          <a:blip r:embed="rId2"/>
          <a:stretch>
            <a:fillRect/>
          </a:stretch>
        </p:blipFill>
        <p:spPr>
          <a:xfrm>
            <a:off x="1336897" y="556011"/>
            <a:ext cx="9518205" cy="5745978"/>
          </a:xfrm>
          <a:prstGeom prst="rect">
            <a:avLst/>
          </a:prstGeom>
        </p:spPr>
      </p:pic>
    </p:spTree>
    <p:extLst>
      <p:ext uri="{BB962C8B-B14F-4D97-AF65-F5344CB8AC3E}">
        <p14:creationId xmlns:p14="http://schemas.microsoft.com/office/powerpoint/2010/main" val="2511815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2492E0-29DF-93FB-FE13-CE483B52DD5B}"/>
              </a:ext>
            </a:extLst>
          </p:cNvPr>
          <p:cNvPicPr>
            <a:picLocks noChangeAspect="1"/>
          </p:cNvPicPr>
          <p:nvPr/>
        </p:nvPicPr>
        <p:blipFill>
          <a:blip r:embed="rId2"/>
          <a:stretch>
            <a:fillRect/>
          </a:stretch>
        </p:blipFill>
        <p:spPr>
          <a:xfrm>
            <a:off x="1329277" y="422649"/>
            <a:ext cx="9533446" cy="6012701"/>
          </a:xfrm>
          <a:prstGeom prst="rect">
            <a:avLst/>
          </a:prstGeom>
        </p:spPr>
      </p:pic>
    </p:spTree>
    <p:extLst>
      <p:ext uri="{BB962C8B-B14F-4D97-AF65-F5344CB8AC3E}">
        <p14:creationId xmlns:p14="http://schemas.microsoft.com/office/powerpoint/2010/main" val="1343125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3FD5F4-FE22-299B-A488-D64044FEB447}"/>
              </a:ext>
            </a:extLst>
          </p:cNvPr>
          <p:cNvPicPr>
            <a:picLocks noChangeAspect="1"/>
          </p:cNvPicPr>
          <p:nvPr/>
        </p:nvPicPr>
        <p:blipFill>
          <a:blip r:embed="rId2"/>
          <a:stretch>
            <a:fillRect/>
          </a:stretch>
        </p:blipFill>
        <p:spPr>
          <a:xfrm>
            <a:off x="824753" y="453132"/>
            <a:ext cx="9965574" cy="5951736"/>
          </a:xfrm>
          <a:prstGeom prst="rect">
            <a:avLst/>
          </a:prstGeom>
        </p:spPr>
      </p:pic>
    </p:spTree>
    <p:extLst>
      <p:ext uri="{BB962C8B-B14F-4D97-AF65-F5344CB8AC3E}">
        <p14:creationId xmlns:p14="http://schemas.microsoft.com/office/powerpoint/2010/main" val="2757586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0C06E-1132-6085-8917-0914315B4597}"/>
              </a:ext>
            </a:extLst>
          </p:cNvPr>
          <p:cNvPicPr>
            <a:picLocks noChangeAspect="1"/>
          </p:cNvPicPr>
          <p:nvPr/>
        </p:nvPicPr>
        <p:blipFill>
          <a:blip r:embed="rId2"/>
          <a:stretch>
            <a:fillRect/>
          </a:stretch>
        </p:blipFill>
        <p:spPr>
          <a:xfrm>
            <a:off x="1268311" y="399787"/>
            <a:ext cx="9655377" cy="6058425"/>
          </a:xfrm>
          <a:prstGeom prst="rect">
            <a:avLst/>
          </a:prstGeom>
        </p:spPr>
      </p:pic>
    </p:spTree>
    <p:extLst>
      <p:ext uri="{BB962C8B-B14F-4D97-AF65-F5344CB8AC3E}">
        <p14:creationId xmlns:p14="http://schemas.microsoft.com/office/powerpoint/2010/main" val="524029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F9AD0-82BC-36E8-6C62-594375F65EF7}"/>
              </a:ext>
            </a:extLst>
          </p:cNvPr>
          <p:cNvPicPr>
            <a:picLocks noChangeAspect="1"/>
          </p:cNvPicPr>
          <p:nvPr/>
        </p:nvPicPr>
        <p:blipFill>
          <a:blip r:embed="rId2"/>
          <a:stretch>
            <a:fillRect/>
          </a:stretch>
        </p:blipFill>
        <p:spPr>
          <a:xfrm>
            <a:off x="1077795" y="407408"/>
            <a:ext cx="10036410" cy="6043184"/>
          </a:xfrm>
          <a:prstGeom prst="rect">
            <a:avLst/>
          </a:prstGeom>
        </p:spPr>
      </p:pic>
    </p:spTree>
    <p:extLst>
      <p:ext uri="{BB962C8B-B14F-4D97-AF65-F5344CB8AC3E}">
        <p14:creationId xmlns:p14="http://schemas.microsoft.com/office/powerpoint/2010/main" val="100702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01932-FBE5-0A8C-838D-9628BF2B7D17}"/>
              </a:ext>
            </a:extLst>
          </p:cNvPr>
          <p:cNvPicPr>
            <a:picLocks noChangeAspect="1"/>
          </p:cNvPicPr>
          <p:nvPr/>
        </p:nvPicPr>
        <p:blipFill>
          <a:blip r:embed="rId2"/>
          <a:stretch>
            <a:fillRect/>
          </a:stretch>
        </p:blipFill>
        <p:spPr>
          <a:xfrm>
            <a:off x="1298794" y="658890"/>
            <a:ext cx="9594411" cy="5540220"/>
          </a:xfrm>
          <a:prstGeom prst="rect">
            <a:avLst/>
          </a:prstGeom>
        </p:spPr>
      </p:pic>
    </p:spTree>
    <p:extLst>
      <p:ext uri="{BB962C8B-B14F-4D97-AF65-F5344CB8AC3E}">
        <p14:creationId xmlns:p14="http://schemas.microsoft.com/office/powerpoint/2010/main" val="2156036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D7FE65-6322-E992-00D6-B9E178D65168}"/>
              </a:ext>
            </a:extLst>
          </p:cNvPr>
          <p:cNvPicPr>
            <a:picLocks noChangeAspect="1"/>
          </p:cNvPicPr>
          <p:nvPr/>
        </p:nvPicPr>
        <p:blipFill>
          <a:blip r:embed="rId2"/>
          <a:stretch>
            <a:fillRect/>
          </a:stretch>
        </p:blipFill>
        <p:spPr>
          <a:xfrm>
            <a:off x="898709" y="514097"/>
            <a:ext cx="10394581" cy="5829805"/>
          </a:xfrm>
          <a:prstGeom prst="rect">
            <a:avLst/>
          </a:prstGeom>
        </p:spPr>
      </p:pic>
    </p:spTree>
    <p:extLst>
      <p:ext uri="{BB962C8B-B14F-4D97-AF65-F5344CB8AC3E}">
        <p14:creationId xmlns:p14="http://schemas.microsoft.com/office/powerpoint/2010/main" val="1481956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15A43-84F6-5621-4130-B9E28D9098BE}"/>
              </a:ext>
            </a:extLst>
          </p:cNvPr>
          <p:cNvPicPr>
            <a:picLocks noChangeAspect="1"/>
          </p:cNvPicPr>
          <p:nvPr/>
        </p:nvPicPr>
        <p:blipFill>
          <a:blip r:embed="rId2"/>
          <a:stretch>
            <a:fillRect/>
          </a:stretch>
        </p:blipFill>
        <p:spPr>
          <a:xfrm>
            <a:off x="986347" y="407408"/>
            <a:ext cx="10219306" cy="6043184"/>
          </a:xfrm>
          <a:prstGeom prst="rect">
            <a:avLst/>
          </a:prstGeom>
        </p:spPr>
      </p:pic>
    </p:spTree>
    <p:extLst>
      <p:ext uri="{BB962C8B-B14F-4D97-AF65-F5344CB8AC3E}">
        <p14:creationId xmlns:p14="http://schemas.microsoft.com/office/powerpoint/2010/main" val="2338629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5E698-E6C5-6066-178F-953C7F4483F5}"/>
              </a:ext>
            </a:extLst>
          </p:cNvPr>
          <p:cNvPicPr>
            <a:picLocks noChangeAspect="1"/>
          </p:cNvPicPr>
          <p:nvPr/>
        </p:nvPicPr>
        <p:blipFill>
          <a:blip r:embed="rId2"/>
          <a:stretch>
            <a:fillRect/>
          </a:stretch>
        </p:blipFill>
        <p:spPr>
          <a:xfrm>
            <a:off x="696762" y="453132"/>
            <a:ext cx="10798476" cy="5951736"/>
          </a:xfrm>
          <a:prstGeom prst="rect">
            <a:avLst/>
          </a:prstGeom>
        </p:spPr>
      </p:pic>
    </p:spTree>
    <p:extLst>
      <p:ext uri="{BB962C8B-B14F-4D97-AF65-F5344CB8AC3E}">
        <p14:creationId xmlns:p14="http://schemas.microsoft.com/office/powerpoint/2010/main" val="2031170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6AF46-02D8-AD11-D4F7-3E75842E616C}"/>
              </a:ext>
            </a:extLst>
          </p:cNvPr>
          <p:cNvPicPr>
            <a:picLocks noChangeAspect="1"/>
          </p:cNvPicPr>
          <p:nvPr/>
        </p:nvPicPr>
        <p:blipFill>
          <a:blip r:embed="rId2"/>
          <a:stretch>
            <a:fillRect/>
          </a:stretch>
        </p:blipFill>
        <p:spPr>
          <a:xfrm>
            <a:off x="772968" y="418839"/>
            <a:ext cx="10646063" cy="6020322"/>
          </a:xfrm>
          <a:prstGeom prst="rect">
            <a:avLst/>
          </a:prstGeom>
        </p:spPr>
      </p:pic>
    </p:spTree>
    <p:extLst>
      <p:ext uri="{BB962C8B-B14F-4D97-AF65-F5344CB8AC3E}">
        <p14:creationId xmlns:p14="http://schemas.microsoft.com/office/powerpoint/2010/main" val="285513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CDCA-3D47-B9B8-DBAC-18865E238944}"/>
              </a:ext>
            </a:extLst>
          </p:cNvPr>
          <p:cNvSpPr>
            <a:spLocks noGrp="1"/>
          </p:cNvSpPr>
          <p:nvPr>
            <p:ph type="title"/>
          </p:nvPr>
        </p:nvSpPr>
        <p:spPr>
          <a:xfrm>
            <a:off x="913795" y="608437"/>
            <a:ext cx="10199682" cy="2598997"/>
          </a:xfrm>
        </p:spPr>
        <p:txBody>
          <a:bodyPr>
            <a:normAutofit/>
          </a:bodyPr>
          <a:lstStyle/>
          <a:p>
            <a:r>
              <a:rPr lang="en-IN" sz="7200"/>
              <a:t>MOTTO</a:t>
            </a:r>
            <a:endParaRPr lang="en-IN" sz="7200" dirty="0"/>
          </a:p>
        </p:txBody>
      </p:sp>
      <p:sp>
        <p:nvSpPr>
          <p:cNvPr id="3" name="Text Placeholder 2">
            <a:extLst>
              <a:ext uri="{FF2B5EF4-FFF2-40B4-BE49-F238E27FC236}">
                <a16:creationId xmlns:a16="http://schemas.microsoft.com/office/drawing/2014/main" id="{357E0BC4-E7DE-104C-C478-9177DD8EB051}"/>
              </a:ext>
            </a:extLst>
          </p:cNvPr>
          <p:cNvSpPr>
            <a:spLocks noGrp="1"/>
          </p:cNvSpPr>
          <p:nvPr>
            <p:ph type="body" sz="half" idx="2"/>
          </p:nvPr>
        </p:nvSpPr>
        <p:spPr>
          <a:xfrm>
            <a:off x="717452" y="3826412"/>
            <a:ext cx="10550105" cy="1970594"/>
          </a:xfrm>
        </p:spPr>
        <p:txBody>
          <a:bodyPr>
            <a:normAutofit/>
          </a:bodyPr>
          <a:lstStyle/>
          <a:p>
            <a:r>
              <a:rPr lang="en-IN" sz="3200" spc="1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challenge is to recognize fraudulent credit card transactions so that the customers of credit card companies are not charged for items that they did not purchase.</a:t>
            </a:r>
            <a:endParaRPr lang="en-IN"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58893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3347B-1897-BC8F-DD85-D9FD81D299B3}"/>
              </a:ext>
            </a:extLst>
          </p:cNvPr>
          <p:cNvPicPr>
            <a:picLocks noChangeAspect="1"/>
          </p:cNvPicPr>
          <p:nvPr/>
        </p:nvPicPr>
        <p:blipFill>
          <a:blip r:embed="rId2"/>
          <a:stretch>
            <a:fillRect/>
          </a:stretch>
        </p:blipFill>
        <p:spPr>
          <a:xfrm>
            <a:off x="1294984" y="929423"/>
            <a:ext cx="9602032" cy="4999153"/>
          </a:xfrm>
          <a:prstGeom prst="rect">
            <a:avLst/>
          </a:prstGeom>
        </p:spPr>
      </p:pic>
    </p:spTree>
    <p:extLst>
      <p:ext uri="{BB962C8B-B14F-4D97-AF65-F5344CB8AC3E}">
        <p14:creationId xmlns:p14="http://schemas.microsoft.com/office/powerpoint/2010/main" val="1255750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98338-CC5E-1148-21F6-82D4AEB00B9C}"/>
              </a:ext>
            </a:extLst>
          </p:cNvPr>
          <p:cNvPicPr>
            <a:picLocks noChangeAspect="1"/>
          </p:cNvPicPr>
          <p:nvPr/>
        </p:nvPicPr>
        <p:blipFill>
          <a:blip r:embed="rId2"/>
          <a:stretch>
            <a:fillRect/>
          </a:stretch>
        </p:blipFill>
        <p:spPr>
          <a:xfrm>
            <a:off x="788210" y="544580"/>
            <a:ext cx="10615580" cy="5768840"/>
          </a:xfrm>
          <a:prstGeom prst="rect">
            <a:avLst/>
          </a:prstGeom>
        </p:spPr>
      </p:pic>
    </p:spTree>
    <p:extLst>
      <p:ext uri="{BB962C8B-B14F-4D97-AF65-F5344CB8AC3E}">
        <p14:creationId xmlns:p14="http://schemas.microsoft.com/office/powerpoint/2010/main" val="1188090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D4A3CB-6756-52BC-90F1-80F63560844A}"/>
              </a:ext>
            </a:extLst>
          </p:cNvPr>
          <p:cNvPicPr>
            <a:picLocks noChangeAspect="1"/>
          </p:cNvPicPr>
          <p:nvPr/>
        </p:nvPicPr>
        <p:blipFill>
          <a:blip r:embed="rId2"/>
          <a:stretch>
            <a:fillRect/>
          </a:stretch>
        </p:blipFill>
        <p:spPr>
          <a:xfrm>
            <a:off x="767374" y="475130"/>
            <a:ext cx="10867487" cy="6024282"/>
          </a:xfrm>
          <a:prstGeom prst="rect">
            <a:avLst/>
          </a:prstGeom>
        </p:spPr>
      </p:pic>
    </p:spTree>
    <p:extLst>
      <p:ext uri="{BB962C8B-B14F-4D97-AF65-F5344CB8AC3E}">
        <p14:creationId xmlns:p14="http://schemas.microsoft.com/office/powerpoint/2010/main" val="2384823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39BBD8-B2B7-D627-9503-FD80AA71F7CD}"/>
              </a:ext>
            </a:extLst>
          </p:cNvPr>
          <p:cNvPicPr>
            <a:picLocks noChangeAspect="1"/>
          </p:cNvPicPr>
          <p:nvPr/>
        </p:nvPicPr>
        <p:blipFill>
          <a:blip r:embed="rId2"/>
          <a:stretch>
            <a:fillRect/>
          </a:stretch>
        </p:blipFill>
        <p:spPr>
          <a:xfrm>
            <a:off x="1409294" y="879889"/>
            <a:ext cx="9373412" cy="5098222"/>
          </a:xfrm>
          <a:prstGeom prst="rect">
            <a:avLst/>
          </a:prstGeom>
        </p:spPr>
      </p:pic>
    </p:spTree>
    <p:extLst>
      <p:ext uri="{BB962C8B-B14F-4D97-AF65-F5344CB8AC3E}">
        <p14:creationId xmlns:p14="http://schemas.microsoft.com/office/powerpoint/2010/main" val="939909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C0161-1286-6A26-D37F-C33417444543}"/>
              </a:ext>
            </a:extLst>
          </p:cNvPr>
          <p:cNvPicPr>
            <a:picLocks noChangeAspect="1"/>
          </p:cNvPicPr>
          <p:nvPr/>
        </p:nvPicPr>
        <p:blipFill>
          <a:blip r:embed="rId2"/>
          <a:stretch>
            <a:fillRect/>
          </a:stretch>
        </p:blipFill>
        <p:spPr>
          <a:xfrm>
            <a:off x="551969" y="430270"/>
            <a:ext cx="11088061" cy="5997460"/>
          </a:xfrm>
          <a:prstGeom prst="rect">
            <a:avLst/>
          </a:prstGeom>
        </p:spPr>
      </p:pic>
    </p:spTree>
    <p:extLst>
      <p:ext uri="{BB962C8B-B14F-4D97-AF65-F5344CB8AC3E}">
        <p14:creationId xmlns:p14="http://schemas.microsoft.com/office/powerpoint/2010/main" val="3375533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AD835-1954-18AE-69FE-B766365A5C4E}"/>
              </a:ext>
            </a:extLst>
          </p:cNvPr>
          <p:cNvPicPr>
            <a:picLocks noChangeAspect="1"/>
          </p:cNvPicPr>
          <p:nvPr/>
        </p:nvPicPr>
        <p:blipFill>
          <a:blip r:embed="rId2"/>
          <a:stretch>
            <a:fillRect/>
          </a:stretch>
        </p:blipFill>
        <p:spPr>
          <a:xfrm>
            <a:off x="1287363" y="1039923"/>
            <a:ext cx="9617273" cy="4778154"/>
          </a:xfrm>
          <a:prstGeom prst="rect">
            <a:avLst/>
          </a:prstGeom>
        </p:spPr>
      </p:pic>
    </p:spTree>
    <p:extLst>
      <p:ext uri="{BB962C8B-B14F-4D97-AF65-F5344CB8AC3E}">
        <p14:creationId xmlns:p14="http://schemas.microsoft.com/office/powerpoint/2010/main" val="2932340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C211DD-341E-D6E8-473F-0FA639C9A9FA}"/>
              </a:ext>
            </a:extLst>
          </p:cNvPr>
          <p:cNvPicPr>
            <a:picLocks noChangeAspect="1"/>
          </p:cNvPicPr>
          <p:nvPr/>
        </p:nvPicPr>
        <p:blipFill>
          <a:blip r:embed="rId2"/>
          <a:stretch>
            <a:fillRect/>
          </a:stretch>
        </p:blipFill>
        <p:spPr>
          <a:xfrm>
            <a:off x="662469" y="415029"/>
            <a:ext cx="10867062" cy="6027942"/>
          </a:xfrm>
          <a:prstGeom prst="rect">
            <a:avLst/>
          </a:prstGeom>
        </p:spPr>
      </p:pic>
    </p:spTree>
    <p:extLst>
      <p:ext uri="{BB962C8B-B14F-4D97-AF65-F5344CB8AC3E}">
        <p14:creationId xmlns:p14="http://schemas.microsoft.com/office/powerpoint/2010/main" val="1236324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47142-9ACD-39B0-E5DE-FCF8BDCF7CE7}"/>
              </a:ext>
            </a:extLst>
          </p:cNvPr>
          <p:cNvPicPr>
            <a:picLocks noChangeAspect="1"/>
          </p:cNvPicPr>
          <p:nvPr/>
        </p:nvPicPr>
        <p:blipFill>
          <a:blip r:embed="rId2"/>
          <a:stretch>
            <a:fillRect/>
          </a:stretch>
        </p:blipFill>
        <p:spPr>
          <a:xfrm>
            <a:off x="1157812" y="384546"/>
            <a:ext cx="9876376" cy="6088908"/>
          </a:xfrm>
          <a:prstGeom prst="rect">
            <a:avLst/>
          </a:prstGeom>
        </p:spPr>
      </p:pic>
    </p:spTree>
    <p:extLst>
      <p:ext uri="{BB962C8B-B14F-4D97-AF65-F5344CB8AC3E}">
        <p14:creationId xmlns:p14="http://schemas.microsoft.com/office/powerpoint/2010/main" val="2062428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E98A5-8BB7-1288-F6A9-4E15F6C9F90D}"/>
              </a:ext>
            </a:extLst>
          </p:cNvPr>
          <p:cNvPicPr>
            <a:picLocks noChangeAspect="1"/>
          </p:cNvPicPr>
          <p:nvPr/>
        </p:nvPicPr>
        <p:blipFill>
          <a:blip r:embed="rId2"/>
          <a:stretch>
            <a:fillRect/>
          </a:stretch>
        </p:blipFill>
        <p:spPr>
          <a:xfrm>
            <a:off x="852985" y="914182"/>
            <a:ext cx="10486029" cy="5029636"/>
          </a:xfrm>
          <a:prstGeom prst="rect">
            <a:avLst/>
          </a:prstGeom>
        </p:spPr>
      </p:pic>
    </p:spTree>
    <p:extLst>
      <p:ext uri="{BB962C8B-B14F-4D97-AF65-F5344CB8AC3E}">
        <p14:creationId xmlns:p14="http://schemas.microsoft.com/office/powerpoint/2010/main" val="1697728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B7626-8932-6F9B-D6C1-CCAC442E5E8B}"/>
              </a:ext>
            </a:extLst>
          </p:cNvPr>
          <p:cNvPicPr>
            <a:picLocks noChangeAspect="1"/>
          </p:cNvPicPr>
          <p:nvPr/>
        </p:nvPicPr>
        <p:blipFill>
          <a:blip r:embed="rId2"/>
          <a:stretch>
            <a:fillRect/>
          </a:stretch>
        </p:blipFill>
        <p:spPr>
          <a:xfrm>
            <a:off x="723434" y="380736"/>
            <a:ext cx="10745131" cy="6096528"/>
          </a:xfrm>
          <a:prstGeom prst="rect">
            <a:avLst/>
          </a:prstGeom>
        </p:spPr>
      </p:pic>
    </p:spTree>
    <p:extLst>
      <p:ext uri="{BB962C8B-B14F-4D97-AF65-F5344CB8AC3E}">
        <p14:creationId xmlns:p14="http://schemas.microsoft.com/office/powerpoint/2010/main" val="1676198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FD09-F5C2-B009-3F4F-E412A0C20F84}"/>
              </a:ext>
            </a:extLst>
          </p:cNvPr>
          <p:cNvSpPr>
            <a:spLocks noGrp="1"/>
          </p:cNvSpPr>
          <p:nvPr>
            <p:ph type="title"/>
          </p:nvPr>
        </p:nvSpPr>
        <p:spPr>
          <a:xfrm>
            <a:off x="1126589" y="2056489"/>
            <a:ext cx="9590550" cy="1828813"/>
          </a:xfrm>
        </p:spPr>
        <p:txBody>
          <a:bodyPr>
            <a:normAutofit/>
          </a:bodyPr>
          <a:lstStyle/>
          <a:p>
            <a:r>
              <a:rPr lang="en-IN" sz="8000"/>
              <a:t>METHODOLOGY</a:t>
            </a:r>
            <a:endParaRPr lang="en-IN" sz="8000" dirty="0"/>
          </a:p>
        </p:txBody>
      </p:sp>
    </p:spTree>
    <p:extLst>
      <p:ext uri="{BB962C8B-B14F-4D97-AF65-F5344CB8AC3E}">
        <p14:creationId xmlns:p14="http://schemas.microsoft.com/office/powerpoint/2010/main" val="41137988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41CF2E-AD9C-BC80-09A7-0F7B863740F9}"/>
              </a:ext>
            </a:extLst>
          </p:cNvPr>
          <p:cNvPicPr>
            <a:picLocks noChangeAspect="1"/>
          </p:cNvPicPr>
          <p:nvPr/>
        </p:nvPicPr>
        <p:blipFill>
          <a:blip r:embed="rId2"/>
          <a:stretch>
            <a:fillRect/>
          </a:stretch>
        </p:blipFill>
        <p:spPr>
          <a:xfrm>
            <a:off x="333114" y="869576"/>
            <a:ext cx="11013521" cy="4891346"/>
          </a:xfrm>
          <a:prstGeom prst="rect">
            <a:avLst/>
          </a:prstGeom>
        </p:spPr>
      </p:pic>
    </p:spTree>
    <p:extLst>
      <p:ext uri="{BB962C8B-B14F-4D97-AF65-F5344CB8AC3E}">
        <p14:creationId xmlns:p14="http://schemas.microsoft.com/office/powerpoint/2010/main" val="1155666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A5E682-4836-9AF2-1157-6075F84E26E9}"/>
              </a:ext>
            </a:extLst>
          </p:cNvPr>
          <p:cNvSpPr>
            <a:spLocks noGrp="1"/>
          </p:cNvSpPr>
          <p:nvPr>
            <p:ph type="body" sz="half" idx="2"/>
          </p:nvPr>
        </p:nvSpPr>
        <p:spPr>
          <a:xfrm>
            <a:off x="464234" y="126609"/>
            <a:ext cx="11352628" cy="6414867"/>
          </a:xfrm>
        </p:spPr>
        <p:txBody>
          <a:bodyPr/>
          <a:lstStyle/>
          <a:p>
            <a:pPr marL="342900" lvl="0" indent="-342900">
              <a:spcAft>
                <a:spcPts val="500"/>
              </a:spcAft>
              <a:buSzPts val="1000"/>
              <a:buFont typeface="Arial" panose="020B0604020202020204" pitchFamily="34" charset="0"/>
              <a:buChar char="•"/>
              <a:tabLst>
                <a:tab pos="457200" algn="l"/>
              </a:tabLst>
            </a:pPr>
            <a:r>
              <a:rPr lang="en-IN" sz="2800" b="1" dirty="0">
                <a:solidFill>
                  <a:schemeClr val="tx1"/>
                </a:solidFill>
                <a:effectLst/>
                <a:latin typeface="Calibri" panose="020F0502020204030204" pitchFamily="34" charset="0"/>
                <a:ea typeface="Times New Roman" panose="02020603050405020304" pitchFamily="18" charset="0"/>
              </a:rPr>
              <a:t>Unsupervised Learning</a:t>
            </a:r>
            <a:r>
              <a:rPr lang="en-IN" sz="2800" dirty="0">
                <a:solidFill>
                  <a:schemeClr val="tx1"/>
                </a:solidFill>
                <a:effectLst/>
                <a:latin typeface="Calibri" panose="020F0502020204030204" pitchFamily="34" charset="0"/>
                <a:ea typeface="Times New Roman" panose="02020603050405020304" pitchFamily="18" charset="0"/>
              </a:rPr>
              <a:t> - Machine Learning Algorithms such as Isolation Forest, One-class SVM, LOF, etc., do not require labelled data for training the model. They identify patterns in the data and try to group the data points based on observed similarities in patterns. </a:t>
            </a:r>
            <a:endParaRPr lang="en-IN" sz="2800" dirty="0">
              <a:solidFill>
                <a:schemeClr val="tx1"/>
              </a:solidFill>
              <a:effectLst/>
              <a:latin typeface="Times New Roman" panose="02020603050405020304" pitchFamily="18" charset="0"/>
              <a:ea typeface="Times New Roman" panose="02020603050405020304" pitchFamily="18" charset="0"/>
            </a:endParaRPr>
          </a:p>
          <a:p>
            <a:pPr marL="342900" lvl="0" indent="-342900">
              <a:spcAft>
                <a:spcPts val="500"/>
              </a:spcAft>
              <a:buSzPts val="1000"/>
              <a:buFont typeface="Symbol" panose="05050102010706020507" pitchFamily="18" charset="2"/>
              <a:buChar char=""/>
              <a:tabLst>
                <a:tab pos="457200" algn="l"/>
              </a:tabLst>
            </a:pPr>
            <a:r>
              <a:rPr lang="en-IN" sz="2800" b="1" dirty="0">
                <a:solidFill>
                  <a:schemeClr val="tx1"/>
                </a:solidFill>
                <a:effectLst/>
                <a:latin typeface="Calibri" panose="020F0502020204030204" pitchFamily="34" charset="0"/>
                <a:ea typeface="Times New Roman" panose="02020603050405020304" pitchFamily="18" charset="0"/>
              </a:rPr>
              <a:t>Supervised Learning</a:t>
            </a:r>
            <a:r>
              <a:rPr lang="en-IN" sz="2800" dirty="0">
                <a:solidFill>
                  <a:schemeClr val="tx1"/>
                </a:solidFill>
                <a:effectLst/>
                <a:latin typeface="Calibri" panose="020F0502020204030204" pitchFamily="34" charset="0"/>
                <a:ea typeface="Times New Roman" panose="02020603050405020304" pitchFamily="18" charset="0"/>
              </a:rPr>
              <a:t> - Machine Learning Algorithms such as Ensemble Models (</a:t>
            </a:r>
            <a:r>
              <a:rPr lang="en-IN" sz="2800" dirty="0" err="1">
                <a:solidFill>
                  <a:schemeClr val="tx1"/>
                </a:solidFill>
                <a:effectLst/>
                <a:latin typeface="Calibri" panose="020F0502020204030204" pitchFamily="34" charset="0"/>
                <a:ea typeface="Times New Roman" panose="02020603050405020304" pitchFamily="18" charset="0"/>
              </a:rPr>
              <a:t>RandomForest</a:t>
            </a:r>
            <a:r>
              <a:rPr lang="en-IN" sz="2800" dirty="0">
                <a:solidFill>
                  <a:schemeClr val="tx1"/>
                </a:solidFill>
                <a:effectLst/>
                <a:latin typeface="Calibri" panose="020F0502020204030204" pitchFamily="34" charset="0"/>
                <a:ea typeface="Times New Roman" panose="02020603050405020304" pitchFamily="18" charset="0"/>
              </a:rPr>
              <a:t>, </a:t>
            </a:r>
            <a:r>
              <a:rPr lang="en-IN" sz="2800" dirty="0" err="1">
                <a:solidFill>
                  <a:schemeClr val="tx1"/>
                </a:solidFill>
                <a:effectLst/>
                <a:latin typeface="Calibri" panose="020F0502020204030204" pitchFamily="34" charset="0"/>
                <a:ea typeface="Times New Roman" panose="02020603050405020304" pitchFamily="18" charset="0"/>
              </a:rPr>
              <a:t>XGBoost</a:t>
            </a:r>
            <a:r>
              <a:rPr lang="en-IN" sz="2800" dirty="0">
                <a:solidFill>
                  <a:schemeClr val="tx1"/>
                </a:solidFill>
                <a:effectLst/>
                <a:latin typeface="Calibri" panose="020F0502020204030204" pitchFamily="34" charset="0"/>
                <a:ea typeface="Times New Roman" panose="02020603050405020304" pitchFamily="18" charset="0"/>
              </a:rPr>
              <a:t>, </a:t>
            </a:r>
            <a:r>
              <a:rPr lang="en-IN" sz="2800" dirty="0" err="1">
                <a:solidFill>
                  <a:schemeClr val="tx1"/>
                </a:solidFill>
                <a:effectLst/>
                <a:latin typeface="Calibri" panose="020F0502020204030204" pitchFamily="34" charset="0"/>
                <a:ea typeface="Times New Roman" panose="02020603050405020304" pitchFamily="18" charset="0"/>
              </a:rPr>
              <a:t>LightGBM</a:t>
            </a:r>
            <a:r>
              <a:rPr lang="en-IN" sz="2800" dirty="0">
                <a:solidFill>
                  <a:schemeClr val="tx1"/>
                </a:solidFill>
                <a:effectLst/>
                <a:latin typeface="Calibri" panose="020F0502020204030204" pitchFamily="34" charset="0"/>
                <a:ea typeface="Times New Roman" panose="02020603050405020304" pitchFamily="18" charset="0"/>
              </a:rPr>
              <a:t>, etc.), KNN, Neural Networks, Autoencoders, etc. These algorithms are trained on labelled data, and the model learns to predict the labels for the unseen data. Labelled data can be expensive to gather. </a:t>
            </a:r>
            <a:endParaRPr lang="en-IN" sz="2800"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38524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187CC2-4C00-F981-2ABB-5DFE977A0614}"/>
              </a:ext>
            </a:extLst>
          </p:cNvPr>
          <p:cNvSpPr>
            <a:spLocks noGrp="1"/>
          </p:cNvSpPr>
          <p:nvPr>
            <p:ph idx="1"/>
          </p:nvPr>
        </p:nvSpPr>
        <p:spPr>
          <a:xfrm>
            <a:off x="365760" y="239152"/>
            <a:ext cx="11690252" cy="6358596"/>
          </a:xfrm>
        </p:spPr>
        <p:txBody>
          <a:bodyPr/>
          <a:lstStyle/>
          <a:p>
            <a:r>
              <a:rPr lang="en-IN" sz="2800" dirty="0">
                <a:solidFill>
                  <a:schemeClr val="tx1"/>
                </a:solidFill>
                <a:effectLst/>
                <a:latin typeface="Calibri" panose="020F0502020204030204" pitchFamily="34" charset="0"/>
                <a:ea typeface="Times New Roman" panose="02020603050405020304" pitchFamily="18" charset="0"/>
              </a:rPr>
              <a:t>Like humans, machine learning algorithms learn from past transaction data and use that information to analyse future transactions with the same lens. While machines might not be as intelligent as humans are and might need some supervision on top of it, the advantage lies in the speed of data processing and computation. Also, machines can identify and remember more patterns in vast volumes of data compared to humans. Generally, these algorithms are known as </a:t>
            </a:r>
            <a:r>
              <a:rPr lang="en-IN" sz="2800" b="1" u="sng" dirty="0">
                <a:solidFill>
                  <a:schemeClr val="tx1"/>
                </a:solidFill>
                <a:effectLst/>
                <a:latin typeface="Calibri" panose="020F0502020204030204" pitchFamily="34" charset="0"/>
                <a:ea typeface="Times New Roman" panose="02020603050405020304" pitchFamily="18" charset="0"/>
              </a:rPr>
              <a:t>Anomaly Detection</a:t>
            </a:r>
            <a:r>
              <a:rPr lang="en-IN" sz="2800" dirty="0">
                <a:solidFill>
                  <a:schemeClr val="tx1"/>
                </a:solidFill>
                <a:effectLst/>
                <a:latin typeface="Calibri" panose="020F0502020204030204" pitchFamily="34" charset="0"/>
                <a:ea typeface="Times New Roman" panose="02020603050405020304" pitchFamily="18" charset="0"/>
              </a:rPr>
              <a:t>.</a:t>
            </a:r>
            <a:endParaRPr lang="en-IN" sz="2800" dirty="0">
              <a:solidFill>
                <a:schemeClr val="tx1"/>
              </a:solidFill>
              <a:effectLst/>
              <a:latin typeface="Times New Roman" panose="02020603050405020304" pitchFamily="18" charset="0"/>
              <a:ea typeface="Times New Roman" panose="02020603050405020304" pitchFamily="18" charset="0"/>
            </a:endParaRPr>
          </a:p>
          <a:p>
            <a:r>
              <a:rPr lang="en-IN" sz="2800" spc="15" dirty="0">
                <a:solidFill>
                  <a:schemeClr val="tx1"/>
                </a:solidFill>
                <a:effectLst/>
                <a:latin typeface="Calibri" panose="020F0502020204030204" pitchFamily="34" charset="0"/>
                <a:ea typeface="Times New Roman" panose="02020603050405020304" pitchFamily="18" charset="0"/>
              </a:rPr>
              <a:t>The benefits of using machine learning for credit card fraud detection:</a:t>
            </a:r>
            <a:endParaRPr lang="en-IN" sz="2800" dirty="0">
              <a:solidFill>
                <a:schemeClr val="tx1"/>
              </a:solidFill>
              <a:effectLst/>
              <a:latin typeface="Times New Roman" panose="02020603050405020304" pitchFamily="18" charset="0"/>
              <a:ea typeface="Times New Roman" panose="02020603050405020304" pitchFamily="18" charset="0"/>
            </a:endParaRPr>
          </a:p>
          <a:p>
            <a:pPr marL="342900" lvl="0" indent="-342900">
              <a:spcAft>
                <a:spcPts val="500"/>
              </a:spcAft>
              <a:buFont typeface="Symbol" panose="05050102010706020507" pitchFamily="18" charset="2"/>
              <a:buChar char=""/>
            </a:pPr>
            <a:r>
              <a:rPr lang="en-IN" sz="2800" dirty="0">
                <a:solidFill>
                  <a:schemeClr val="tx1"/>
                </a:solidFill>
                <a:effectLst/>
                <a:latin typeface="Calibri" panose="020F0502020204030204" pitchFamily="34" charset="0"/>
                <a:ea typeface="Times New Roman" panose="02020603050405020304" pitchFamily="18" charset="0"/>
              </a:rPr>
              <a:t>Faster Detection</a:t>
            </a:r>
            <a:endParaRPr lang="en-IN" sz="2800" dirty="0">
              <a:solidFill>
                <a:schemeClr val="tx1"/>
              </a:solidFill>
              <a:effectLst/>
              <a:latin typeface="Times New Roman" panose="02020603050405020304" pitchFamily="18" charset="0"/>
              <a:ea typeface="Times New Roman" panose="02020603050405020304" pitchFamily="18" charset="0"/>
            </a:endParaRPr>
          </a:p>
          <a:p>
            <a:pPr marL="342900" lvl="0" indent="-342900">
              <a:spcAft>
                <a:spcPts val="500"/>
              </a:spcAft>
              <a:buFont typeface="Symbol" panose="05050102010706020507" pitchFamily="18" charset="2"/>
              <a:buChar char=""/>
            </a:pPr>
            <a:r>
              <a:rPr lang="en-IN" sz="2800" dirty="0">
                <a:solidFill>
                  <a:schemeClr val="tx1"/>
                </a:solidFill>
                <a:effectLst/>
                <a:latin typeface="Calibri" panose="020F0502020204030204" pitchFamily="34" charset="0"/>
                <a:ea typeface="Times New Roman" panose="02020603050405020304" pitchFamily="18" charset="0"/>
              </a:rPr>
              <a:t>High Accuracy </a:t>
            </a:r>
            <a:endParaRPr lang="en-IN" sz="2800" dirty="0">
              <a:solidFill>
                <a:schemeClr val="tx1"/>
              </a:solidFill>
              <a:effectLst/>
              <a:latin typeface="Times New Roman" panose="02020603050405020304" pitchFamily="18" charset="0"/>
              <a:ea typeface="Times New Roman" panose="02020603050405020304" pitchFamily="18" charset="0"/>
            </a:endParaRPr>
          </a:p>
          <a:p>
            <a:pPr marL="342900" lvl="0" indent="-342900">
              <a:spcAft>
                <a:spcPts val="500"/>
              </a:spcAft>
              <a:buFont typeface="Symbol" panose="05050102010706020507" pitchFamily="18" charset="2"/>
              <a:buChar char=""/>
            </a:pPr>
            <a:r>
              <a:rPr lang="en-IN" sz="2800" spc="15" dirty="0">
                <a:solidFill>
                  <a:schemeClr val="tx1"/>
                </a:solidFill>
                <a:effectLst/>
                <a:latin typeface="Calibri" panose="020F0502020204030204" pitchFamily="34" charset="0"/>
                <a:ea typeface="Times New Roman" panose="02020603050405020304" pitchFamily="18" charset="0"/>
              </a:rPr>
              <a:t>Improved efficiency with larger data</a:t>
            </a:r>
            <a:endParaRPr lang="en-IN" sz="2800"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737820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3CC8-0351-9298-61BD-8D8454AAECD2}"/>
              </a:ext>
            </a:extLst>
          </p:cNvPr>
          <p:cNvSpPr>
            <a:spLocks noGrp="1"/>
          </p:cNvSpPr>
          <p:nvPr>
            <p:ph type="title"/>
          </p:nvPr>
        </p:nvSpPr>
        <p:spPr>
          <a:xfrm>
            <a:off x="1144758" y="2180491"/>
            <a:ext cx="10024989" cy="1941343"/>
          </a:xfrm>
        </p:spPr>
        <p:txBody>
          <a:bodyPr>
            <a:normAutofit/>
          </a:bodyPr>
          <a:lstStyle/>
          <a:p>
            <a:r>
              <a:rPr lang="en-US" sz="4800" dirty="0"/>
              <a:t>MAIN CHALLENGES INVOLVED IN CREDIT CARD FRAUD DETECTION</a:t>
            </a:r>
            <a:endParaRPr lang="en-IN" sz="4800" dirty="0"/>
          </a:p>
        </p:txBody>
      </p:sp>
    </p:spTree>
    <p:extLst>
      <p:ext uri="{BB962C8B-B14F-4D97-AF65-F5344CB8AC3E}">
        <p14:creationId xmlns:p14="http://schemas.microsoft.com/office/powerpoint/2010/main" val="2012550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9C724D-4634-EC41-8ED5-A73499AA1864}"/>
              </a:ext>
            </a:extLst>
          </p:cNvPr>
          <p:cNvSpPr>
            <a:spLocks noGrp="1"/>
          </p:cNvSpPr>
          <p:nvPr>
            <p:ph type="body" sz="half" idx="2"/>
          </p:nvPr>
        </p:nvSpPr>
        <p:spPr>
          <a:xfrm>
            <a:off x="393895" y="337625"/>
            <a:ext cx="11619913" cy="6175717"/>
          </a:xfrm>
        </p:spPr>
        <p:txBody>
          <a:bodyPr/>
          <a:lstStyle/>
          <a:p>
            <a:pPr marL="342900" lvl="0" indent="-342900" fontAlgn="base">
              <a:lnSpc>
                <a:spcPct val="107000"/>
              </a:lnSpc>
              <a:spcAft>
                <a:spcPts val="800"/>
              </a:spcAft>
              <a:buFont typeface="Symbol" panose="05050102010706020507" pitchFamily="18" charset="2"/>
              <a:buChar char=""/>
              <a:tabLst>
                <a:tab pos="457200" algn="l"/>
              </a:tabLst>
            </a:pPr>
            <a:r>
              <a:rPr lang="en-IN" sz="280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Enormous Data is processed every day and the model build must be fast enough to respond to the scam in time.</a:t>
            </a:r>
            <a:endPar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Font typeface="Symbol" panose="05050102010706020507" pitchFamily="18" charset="2"/>
              <a:buChar char=""/>
              <a:tabLst>
                <a:tab pos="457200" algn="l"/>
              </a:tabLst>
            </a:pPr>
            <a:r>
              <a:rPr lang="en-IN" sz="280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Imbalanced Data i.e., most of the transactions </a:t>
            </a:r>
            <a:r>
              <a:rPr lang="en-IN" sz="2800" i="1"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(99.8%)</a:t>
            </a:r>
            <a:r>
              <a:rPr lang="en-IN" sz="280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are not fraudulent which makes it really hard for detecting the fraudulent ones</a:t>
            </a:r>
            <a:endPar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Font typeface="Symbol" panose="05050102010706020507" pitchFamily="18" charset="2"/>
              <a:buChar char=""/>
              <a:tabLst>
                <a:tab pos="457200" algn="l"/>
              </a:tabLst>
            </a:pPr>
            <a:r>
              <a:rPr lang="en-IN" sz="280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Data availability as the data is mostly private.</a:t>
            </a:r>
            <a:endPar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Font typeface="Symbol" panose="05050102010706020507" pitchFamily="18" charset="2"/>
              <a:buChar char=""/>
              <a:tabLst>
                <a:tab pos="457200" algn="l"/>
              </a:tabLst>
            </a:pPr>
            <a:r>
              <a:rPr lang="en-IN" sz="280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Misclassified Data can be another major issue, as not every fraudulent transaction is caught and reported.</a:t>
            </a:r>
            <a:endPar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Font typeface="Symbol" panose="05050102010706020507" pitchFamily="18" charset="2"/>
              <a:buChar char=""/>
              <a:tabLst>
                <a:tab pos="457200" algn="l"/>
              </a:tabLst>
            </a:pPr>
            <a:r>
              <a:rPr lang="en-IN" sz="2800" spc="1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Adaptive techniques used against the model by the scammers.</a:t>
            </a:r>
            <a:endPar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112853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{DDE61549-D3AB-4F02-BC60-B6619D71F474}tf11665031_win32</Template>
  <TotalTime>183</TotalTime>
  <Words>829</Words>
  <Application>Microsoft Office PowerPoint</Application>
  <PresentationFormat>Widescreen</PresentationFormat>
  <Paragraphs>30</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 Nova</vt:lpstr>
      <vt:lpstr>Arial Nova Light</vt:lpstr>
      <vt:lpstr>Calibri</vt:lpstr>
      <vt:lpstr>Symbol</vt:lpstr>
      <vt:lpstr>Times New Roman</vt:lpstr>
      <vt:lpstr>Wingdings 2</vt:lpstr>
      <vt:lpstr>SlateVTI</vt:lpstr>
      <vt:lpstr>CREDIT CARD FRAUD DETECTION</vt:lpstr>
      <vt:lpstr>ABSTRACT</vt:lpstr>
      <vt:lpstr>INTRODUCTION</vt:lpstr>
      <vt:lpstr>MOTTO</vt:lpstr>
      <vt:lpstr>METHODOLOGY</vt:lpstr>
      <vt:lpstr>PowerPoint Presentation</vt:lpstr>
      <vt:lpstr>PowerPoint Presentation</vt:lpstr>
      <vt:lpstr>MAIN CHALLENGES INVOLVED IN CREDIT CARD FRAUD DETECTION</vt:lpstr>
      <vt:lpstr>PowerPoint Presentation</vt:lpstr>
      <vt:lpstr>HOW TO TACKLE THESE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dc:title>
  <dc:creator>Sadiq</dc:creator>
  <cp:lastModifiedBy>Sadiq</cp:lastModifiedBy>
  <cp:revision>6</cp:revision>
  <dcterms:created xsi:type="dcterms:W3CDTF">2022-11-13T21:59:28Z</dcterms:created>
  <dcterms:modified xsi:type="dcterms:W3CDTF">2022-11-14T20:38:17Z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